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概要" id="{842027c0-4391-cd9a-a7c3-36ac01c6bee8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2000" dirty="0">
                <a:solidFill>
                  <a:srgbClr val="CADCFC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56032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ADCFC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1003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64748B"/>
                </a:solidFill>
              </a:rPr>
              <a:t>Agent Safe-Connect</a:t>
            </a:r>
            <a:endParaRPr lang="ja-JP" alt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1004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ADCFC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null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 alt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Agent Safe-Connect：AIエージェントを基幹システムへ安全に</a:t>
            </a:r>
            <a:endParaRPr lang="ja-JP" alt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rgbClr val="0F766E"/>
                </a:solidFill>
              </a:rPr>
              <a:t>こんなときに</a:t>
            </a:r>
            <a:endParaRPr lang="ja-JP" alt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9164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ja-JP" altLang="en-US" sz="1400" dirty="0">
                <a:solidFill>
                  <a:schemeClr val="tx1"/>
                </a:solidFill>
              </a:rPr>
              <a:t>PoC は終わったが、セキュリティ審査・リスク委員会を通らない</a:t>
            </a:r>
            <a:endParaRPr lang="ja-JP" alt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ja-JP" altLang="en-US" sz="1400" dirty="0">
                <a:solidFill>
                  <a:schemeClr val="tx1"/>
                </a:solidFill>
              </a:rPr>
              <a:t>部署ごとにエージェントが増え、全社の統制が効かない</a:t>
            </a:r>
            <a:endParaRPr lang="ja-JP" alt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ja-JP" altLang="en-US" sz="1400" dirty="0">
                <a:solidFill>
                  <a:schemeClr val="tx1"/>
                </a:solidFill>
              </a:rPr>
              <a:t>LLM の利用料と障害の原因が追えない</a:t>
            </a:r>
            <a:endParaRPr lang="ja-JP" alt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ja-JP" altLang="en-US" sz="1400" dirty="0">
                <a:solidFill>
                  <a:schemeClr val="tx1"/>
                </a:solidFill>
              </a:rPr>
              <a:t>Fuse の EOL 対応を、AI から使える形への投資にしたい</a:t>
            </a:r>
            <a:endParaRPr lang="ja-JP" alt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1605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rgbClr val="0F766E"/>
                </a:solidFill>
              </a:rPr>
              <a:t>提供価値</a:t>
            </a:r>
            <a:endParaRPr lang="ja-JP" alt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57200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既存の基幹統合を「エージェントが安全に使える業務ツール」に変え、認可・可観測性・監査・失敗時の回復までを備えて本番に載せます。</a:t>
            </a:r>
            <a:endParaRPr lang="ja-JP" alt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526280" y="12801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rgbClr val="0F766E"/>
                </a:solidFill>
              </a:rPr>
              <a:t>7つの統制</a:t>
            </a:r>
            <a:endParaRPr lang="ja-JP" alt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26280" y="1737360"/>
            <a:ext cx="384048" cy="38404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2628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200" b="1" dirty="0">
                <a:solidFill>
                  <a:srgbClr val="FFFFFF"/>
                </a:solidFill>
              </a:rPr>
              <a:t>1</a:t>
            </a:r>
            <a:endParaRPr lang="ja-JP" alt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029200" y="1700784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Identity：権限委任</a:t>
            </a:r>
            <a:endParaRPr lang="ja-JP" alt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26280" y="2359152"/>
            <a:ext cx="384048" cy="38404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26280" y="2359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200" b="1" dirty="0">
                <a:solidFill>
                  <a:srgbClr val="FFFFFF"/>
                </a:solidFill>
              </a:rPr>
              <a:t>2</a:t>
            </a:r>
            <a:endParaRPr lang="ja-JP" alt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029200" y="232257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Authorization：ツール単位の最小権限</a:t>
            </a:r>
            <a:endParaRPr lang="ja-JP" alt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26280" y="2980944"/>
            <a:ext cx="384048" cy="38404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26280" y="2980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200" b="1" dirty="0">
                <a:solidFill>
                  <a:srgbClr val="FFFFFF"/>
                </a:solidFill>
              </a:rPr>
              <a:t>3</a:t>
            </a:r>
            <a:endParaRPr lang="ja-JP" alt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029200" y="294436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Guardrails：注入・個人情報の検査</a:t>
            </a:r>
            <a:endParaRPr lang="ja-JP" alt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26280" y="3602736"/>
            <a:ext cx="384048" cy="38404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26280" y="3602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200" b="1" dirty="0">
                <a:solidFill>
                  <a:srgbClr val="FFFFFF"/>
                </a:solidFill>
              </a:rPr>
              <a:t>4</a:t>
            </a:r>
            <a:endParaRPr lang="ja-JP" alt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0" y="35661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Blast Radius：上限と人間の承認</a:t>
            </a:r>
            <a:endParaRPr lang="ja-JP" alt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26280" y="4224528"/>
            <a:ext cx="384048" cy="38404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26280" y="4224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200" b="1" dirty="0">
                <a:solidFill>
                  <a:srgbClr val="FFFFFF"/>
                </a:solidFill>
              </a:rPr>
              <a:t>5</a:t>
            </a:r>
            <a:endParaRPr lang="ja-JP" alt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029200" y="4187952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Transactional Safety：冪等・補償</a:t>
            </a:r>
            <a:endParaRPr lang="ja-JP" alt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526280" y="4846320"/>
            <a:ext cx="384048" cy="38404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526280" y="4846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200" b="1" dirty="0">
                <a:solidFill>
                  <a:srgbClr val="FFFFFF"/>
                </a:solidFill>
              </a:rPr>
              <a:t>6</a:t>
            </a:r>
            <a:endParaRPr lang="ja-JP" alt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029200" y="4809744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Observability：全層を一本のトレース</a:t>
            </a:r>
            <a:endParaRPr lang="ja-JP" alt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526280" y="5468112"/>
            <a:ext cx="384048" cy="38404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26280" y="5468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200" b="1" dirty="0">
                <a:solidFill>
                  <a:srgbClr val="FFFFFF"/>
                </a:solidFill>
              </a:rPr>
              <a:t>7</a:t>
            </a:r>
            <a:endParaRPr lang="ja-JP" alt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029200" y="543153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Audit：誰の指示で何をしたか</a:t>
            </a:r>
            <a:endParaRPr lang="ja-JP" alt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8183880" y="12801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rgbClr val="0F766E"/>
                </a:solidFill>
              </a:rPr>
              <a:t>メニュー</a:t>
            </a:r>
            <a:endParaRPr lang="ja-JP" altLang="en-US" sz="16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83880" y="1691640"/>
          <a:ext cx="3474720" cy="914400"/>
        </p:xfrm>
        <a:graphic>
          <a:graphicData uri="http://schemas.openxmlformats.org/drawingml/2006/table">
            <a:tbl>
              <a:tblPr/>
              <a:tblGrid>
                <a:gridCol w="502920"/>
                <a:gridCol w="1965960"/>
                <a:gridCol w="100584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M0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接続レディネス診断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2〜3週間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M1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参照アーキテクチャと PoC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6〜8週間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M2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Agent Gateway 基盤構築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3〜6か月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M3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AgentOps 継続支援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月額</a:t>
                      </a:r>
                      <a:endParaRPr lang="ja-JP" altLang="en-US" sz="13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" name="card 動くデモで実証済み"/>
          <p:cNvSpPr/>
          <p:nvPr/>
        </p:nvSpPr>
        <p:spPr>
          <a:xfrm>
            <a:off x="8183880" y="3657600"/>
            <a:ext cx="3474720" cy="2468880"/>
          </a:xfrm>
          <a:prstGeom prst="roundRect">
            <a:avLst>
              <a:gd name="adj" fmla="val 4444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8412480" y="38404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動くデモで実証済み</a:t>
            </a:r>
            <a:endParaRPr lang="ja-JP" alt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8412480" y="448056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ja-JP" altLang="en-US" sz="1400" dirty="0">
                <a:solidFill>
                  <a:schemeClr val="tx1"/>
                </a:solidFill>
              </a:rPr>
              <a:t>9/9 場面が期待どおり</a:t>
            </a:r>
            <a:endParaRPr lang="ja-JP" alt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ja-JP" altLang="en-US" sz="1400" dirty="0">
                <a:solidFill>
                  <a:schemeClr val="tx1"/>
                </a:solidFill>
              </a:rPr>
              <a:t>評価セットで安全性の違反 0件</a:t>
            </a:r>
            <a:endParaRPr lang="ja-JP" alt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ja-JP" altLang="en-US" sz="1400" dirty="0">
                <a:solidFill>
                  <a:schemeClr val="tx1"/>
                </a:solidFill>
              </a:rPr>
              <a:t>エージェント→LLM→ツール→Camel→基幹が1本のトレース</a:t>
            </a:r>
            <a:endParaRPr lang="ja-JP" alt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</a:t>
            </a:fld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gent Safe-Connect">
  <a:themeElements>
    <a:clrScheme name="Agent Safe-Connect">
      <a:dk1>
        <a:srgbClr val="1B1F2A"/>
      </a:dk1>
      <a:lt1>
        <a:srgbClr val="FFFFFF"/>
      </a:lt1>
      <a:dk2>
        <a:srgbClr val="14213D"/>
      </a:dk2>
      <a:lt2>
        <a:srgbClr val="EEF2F6"/>
      </a:lt2>
      <a:accent1>
        <a:srgbClr val="0F766E"/>
      </a:accent1>
      <a:accent2>
        <a:srgbClr val="D97706"/>
      </a:accent2>
      <a:accent3>
        <a:srgbClr val="64748B"/>
      </a:accent3>
      <a:accent4>
        <a:srgbClr val="B91C1C"/>
      </a:accent4>
      <a:accent5>
        <a:srgbClr val="15803D"/>
      </a:accent5>
      <a:accent6>
        <a:srgbClr val="1D4ED8"/>
      </a:accent6>
      <a:hlink>
        <a:srgbClr val="0F766E"/>
      </a:hlink>
      <a:folHlink>
        <a:srgbClr val="14213D"/>
      </a:folHlink>
    </a:clrScheme>
    <a:fontScheme name="Agent Safe-Connect">
      <a:majorFont>
        <a:latin typeface="Yu Gothic"/>
        <a:ea typeface="Yu Gothic"/>
        <a:cs typeface=""/>
        <a:font script="Jpan" typeface="Yu Gothic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Yu Gothic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 Safe-Connect 1枚もの</dc:title>
  <dc:subject>PptxGenJS Presentation</dc:subject>
  <dc:creator>Agent Safe-Connect</dc:creator>
  <cp:lastModifiedBy>Agent Safe-Connect</cp:lastModifiedBy>
  <cp:revision>1</cp:revision>
  <dcterms:created xsi:type="dcterms:W3CDTF">2026-10-05T11:13:21Z</dcterms:created>
  <dcterms:modified xsi:type="dcterms:W3CDTF">2026-10-05T11:13:21Z</dcterms:modified>
</cp:coreProperties>
</file>